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8" r:id="rId4"/>
    <p:sldId id="259" r:id="rId5"/>
    <p:sldId id="257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2F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3FB74-16F2-48E9-831E-4873510E92B2}" type="datetimeFigureOut">
              <a:rPr lang="en-US" smtClean="0"/>
              <a:t>10/11/2012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4C566-6B77-48A1-9DD8-2CD3658930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9908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3FB74-16F2-48E9-831E-4873510E92B2}" type="datetimeFigureOut">
              <a:rPr lang="en-US" smtClean="0"/>
              <a:t>10/11/2012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4C566-6B77-48A1-9DD8-2CD3658930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2253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3FB74-16F2-48E9-831E-4873510E92B2}" type="datetimeFigureOut">
              <a:rPr lang="en-US" smtClean="0"/>
              <a:t>10/11/2012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4C566-6B77-48A1-9DD8-2CD3658930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421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3FB74-16F2-48E9-831E-4873510E92B2}" type="datetimeFigureOut">
              <a:rPr lang="en-US" smtClean="0"/>
              <a:t>10/11/2012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4C566-6B77-48A1-9DD8-2CD3658930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0573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3FB74-16F2-48E9-831E-4873510E92B2}" type="datetimeFigureOut">
              <a:rPr lang="en-US" smtClean="0"/>
              <a:t>10/11/2012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4C566-6B77-48A1-9DD8-2CD3658930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8615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3FB74-16F2-48E9-831E-4873510E92B2}" type="datetimeFigureOut">
              <a:rPr lang="en-US" smtClean="0"/>
              <a:t>10/11/2012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4C566-6B77-48A1-9DD8-2CD3658930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398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3FB74-16F2-48E9-831E-4873510E92B2}" type="datetimeFigureOut">
              <a:rPr lang="en-US" smtClean="0"/>
              <a:t>10/11/2012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4C566-6B77-48A1-9DD8-2CD3658930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158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3FB74-16F2-48E9-831E-4873510E92B2}" type="datetimeFigureOut">
              <a:rPr lang="en-US" smtClean="0"/>
              <a:t>10/11/2012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4C566-6B77-48A1-9DD8-2CD3658930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5167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3FB74-16F2-48E9-831E-4873510E92B2}" type="datetimeFigureOut">
              <a:rPr lang="en-US" smtClean="0"/>
              <a:t>10/11/2012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4C566-6B77-48A1-9DD8-2CD3658930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3131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3FB74-16F2-48E9-831E-4873510E92B2}" type="datetimeFigureOut">
              <a:rPr lang="en-US" smtClean="0"/>
              <a:t>10/11/2012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4C566-6B77-48A1-9DD8-2CD3658930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888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3FB74-16F2-48E9-831E-4873510E92B2}" type="datetimeFigureOut">
              <a:rPr lang="en-US" smtClean="0"/>
              <a:t>10/11/2012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4C566-6B77-48A1-9DD8-2CD3658930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2403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wdDnDiag">
          <a:fgClr>
            <a:schemeClr val="tx1"/>
          </a:fgClr>
          <a:bgClr>
            <a:schemeClr val="bg1">
              <a:lumMod val="95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C3FB74-16F2-48E9-831E-4873510E92B2}" type="datetimeFigureOut">
              <a:rPr lang="en-US" smtClean="0"/>
              <a:t>10/11/2012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64C566-6B77-48A1-9DD8-2CD3658930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091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8153400" cy="1470025"/>
          </a:xfrm>
        </p:spPr>
        <p:txBody>
          <a:bodyPr>
            <a:noAutofit/>
          </a:bodyPr>
          <a:lstStyle/>
          <a:p>
            <a:r>
              <a:rPr lang="en-US" sz="7200" dirty="0" smtClean="0">
                <a:solidFill>
                  <a:srgbClr val="C00000"/>
                </a:solidFill>
                <a:latin typeface="Broadway" pitchFamily="82" charset="0"/>
              </a:rPr>
              <a:t>Demonstrations</a:t>
            </a:r>
            <a:endParaRPr lang="en-US" sz="7200" dirty="0">
              <a:solidFill>
                <a:srgbClr val="C00000"/>
              </a:solidFill>
              <a:latin typeface="Broadway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  <a:latin typeface="Curlz MT" pitchFamily="82" charset="0"/>
              </a:rPr>
              <a:t>The Integumentary System</a:t>
            </a:r>
          </a:p>
          <a:p>
            <a:r>
              <a:rPr lang="en-US" sz="4400" b="1" dirty="0" smtClean="0">
                <a:solidFill>
                  <a:srgbClr val="FF0000"/>
                </a:solidFill>
                <a:latin typeface="Curlz MT" pitchFamily="82" charset="0"/>
              </a:rPr>
              <a:t>Skylar, Ansley, and Rayne</a:t>
            </a:r>
            <a:endParaRPr lang="en-US" sz="4400" b="1" dirty="0">
              <a:solidFill>
                <a:srgbClr val="FF0000"/>
              </a:solidFill>
              <a:latin typeface="Curlz MT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15518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0"/>
            <a:ext cx="8599714" cy="68905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457200" y="1143000"/>
            <a:ext cx="8001000" cy="4038599"/>
          </a:xfrm>
        </p:spPr>
        <p:txBody>
          <a:bodyPr>
            <a:noAutofit/>
          </a:bodyPr>
          <a:lstStyle/>
          <a:p>
            <a:r>
              <a:rPr lang="en-US" sz="6600" b="1" dirty="0" smtClean="0">
                <a:solidFill>
                  <a:schemeClr val="accent6">
                    <a:lumMod val="75000"/>
                  </a:schemeClr>
                </a:solidFill>
                <a:latin typeface="Jokerman" pitchFamily="82" charset="0"/>
              </a:rPr>
              <a:t>Try these activities to find out what really happens in your Integumentary System!</a:t>
            </a:r>
            <a:endParaRPr lang="en-US" sz="6600" b="1" dirty="0">
              <a:solidFill>
                <a:schemeClr val="accent6">
                  <a:lumMod val="75000"/>
                </a:schemeClr>
              </a:solidFill>
              <a:latin typeface="Jokerman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89816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lgerian" pitchFamily="82" charset="0"/>
              </a:rPr>
              <a:t>The Strength of Hair</a:t>
            </a:r>
            <a:endParaRPr lang="en-US" dirty="0"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077200" cy="39624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Bodoni MT Poster Compressed" pitchFamily="18" charset="0"/>
              </a:rPr>
              <a:t>Hair</a:t>
            </a:r>
            <a:r>
              <a:rPr lang="en-US" dirty="0" smtClean="0"/>
              <a:t> is amazingly </a:t>
            </a:r>
            <a:r>
              <a:rPr lang="en-US" dirty="0" smtClean="0">
                <a:latin typeface="Algerian" pitchFamily="82" charset="0"/>
              </a:rPr>
              <a:t>strong</a:t>
            </a:r>
            <a:r>
              <a:rPr lang="en-US" dirty="0" smtClean="0"/>
              <a:t>, with a tensile (pulling) strength greater than steel wire of the same thickness. </a:t>
            </a:r>
          </a:p>
          <a:p>
            <a:r>
              <a:rPr lang="en-US" dirty="0" smtClean="0"/>
              <a:t>Pull on a long piece of scalp hair. </a:t>
            </a:r>
          </a:p>
          <a:p>
            <a:r>
              <a:rPr lang="en-US" dirty="0" smtClean="0"/>
              <a:t>Compare its strength to cotton thread, which is about 100 times thicker?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79091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505950" cy="786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  <a:latin typeface="Papyrus" pitchFamily="66" charset="0"/>
              </a:rPr>
              <a:t>Sweat Surprise!</a:t>
            </a:r>
            <a:endParaRPr lang="en-US" dirty="0">
              <a:solidFill>
                <a:srgbClr val="002060"/>
              </a:solidFill>
              <a:latin typeface="Papyru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  <a:latin typeface="Papyrus" pitchFamily="66" charset="0"/>
              </a:rPr>
              <a:t>Put a clear plastic bag over your and for a few minutes, tied loosely at your wrist. </a:t>
            </a:r>
          </a:p>
          <a:p>
            <a:r>
              <a:rPr lang="en-US" dirty="0" smtClean="0">
                <a:solidFill>
                  <a:srgbClr val="002060"/>
                </a:solidFill>
                <a:latin typeface="Papyrus" pitchFamily="66" charset="0"/>
              </a:rPr>
              <a:t>Watch as </a:t>
            </a:r>
            <a:r>
              <a:rPr lang="en-US" sz="1600" b="1" dirty="0" smtClean="0">
                <a:solidFill>
                  <a:srgbClr val="002060"/>
                </a:solidFill>
                <a:latin typeface="Papyrus" pitchFamily="66" charset="0"/>
              </a:rPr>
              <a:t>tiny</a:t>
            </a:r>
            <a:r>
              <a:rPr lang="en-US" dirty="0" smtClean="0">
                <a:solidFill>
                  <a:srgbClr val="002060"/>
                </a:solidFill>
                <a:latin typeface="Papyrus" pitchFamily="66" charset="0"/>
              </a:rPr>
              <a:t> water drops form inside the bag as sweat </a:t>
            </a:r>
            <a:r>
              <a:rPr lang="en-US" dirty="0" smtClean="0">
                <a:solidFill>
                  <a:srgbClr val="002060"/>
                </a:solidFill>
                <a:latin typeface="Papyrus" pitchFamily="66" charset="0"/>
              </a:rPr>
              <a:t>evaporates </a:t>
            </a:r>
            <a:r>
              <a:rPr lang="en-US" dirty="0" smtClean="0">
                <a:solidFill>
                  <a:srgbClr val="002060"/>
                </a:solidFill>
                <a:latin typeface="Papyrus" pitchFamily="66" charset="0"/>
              </a:rPr>
              <a:t>from your skin and condenses on the plastic. </a:t>
            </a:r>
          </a:p>
          <a:p>
            <a:r>
              <a:rPr lang="en-US" dirty="0" smtClean="0">
                <a:solidFill>
                  <a:srgbClr val="002060"/>
                </a:solidFill>
                <a:latin typeface="Papyrus" pitchFamily="66" charset="0"/>
              </a:rPr>
              <a:t>Why is this? Your skin constantly releases a small amount of sweat, even if you stay still.  </a:t>
            </a:r>
            <a:endParaRPr lang="en-US" dirty="0">
              <a:solidFill>
                <a:srgbClr val="002060"/>
              </a:solidFill>
              <a:latin typeface="Papyru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38342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Thickness</a:t>
            </a:r>
            <a:r>
              <a:rPr lang="en-US" dirty="0" smtClean="0">
                <a:solidFill>
                  <a:schemeClr val="bg1"/>
                </a:solidFill>
              </a:rPr>
              <a:t> of </a:t>
            </a:r>
            <a:r>
              <a:rPr lang="en-US" dirty="0">
                <a:solidFill>
                  <a:schemeClr val="bg1"/>
                </a:solidFill>
              </a:rPr>
              <a:t>Y</a:t>
            </a:r>
            <a:r>
              <a:rPr lang="en-US" dirty="0" smtClean="0">
                <a:solidFill>
                  <a:schemeClr val="bg1"/>
                </a:solidFill>
              </a:rPr>
              <a:t>our Skin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Gently </a:t>
            </a:r>
            <a:r>
              <a:rPr lang="en-US" dirty="0" smtClean="0">
                <a:solidFill>
                  <a:schemeClr val="bg1"/>
                </a:solidFill>
                <a:latin typeface="Juice ITC" pitchFamily="82" charset="0"/>
              </a:rPr>
              <a:t>pinch</a:t>
            </a:r>
            <a:r>
              <a:rPr lang="en-US" dirty="0" smtClean="0">
                <a:solidFill>
                  <a:schemeClr val="bg1"/>
                </a:solidFill>
              </a:rPr>
              <a:t> a fold of your skin on the back of your hand between your thumb and your forefinger.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Your skin is about half of this thickness.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Try this on various body areas.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Where is your skin the thickest? 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91804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182</Words>
  <Application>Microsoft Office PowerPoint</Application>
  <PresentationFormat>On-screen Show (4:3)</PresentationFormat>
  <Paragraphs>17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Demonstrations</vt:lpstr>
      <vt:lpstr>Try these activities to find out what really happens in your Integumentary System!</vt:lpstr>
      <vt:lpstr>The Strength of Hair</vt:lpstr>
      <vt:lpstr>Sweat Surprise!</vt:lpstr>
      <vt:lpstr>Thickness of Your Skin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Demonstrations</dc:title>
  <dc:creator>Patillo, Andrea  Farolynn</dc:creator>
  <cp:lastModifiedBy>Patillo, Andrea  Farolynn</cp:lastModifiedBy>
  <cp:revision>6</cp:revision>
  <dcterms:created xsi:type="dcterms:W3CDTF">2012-10-04T14:38:34Z</dcterms:created>
  <dcterms:modified xsi:type="dcterms:W3CDTF">2012-10-11T16:02:14Z</dcterms:modified>
</cp:coreProperties>
</file>